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98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3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5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4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4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4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7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3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9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7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EEDE-13CB-4360-BF86-E5C23BD71F3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07272-AC0D-4706-8562-AA7976BDB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5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9143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Capital Campaign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8229600" cy="51054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Definition</a:t>
            </a:r>
          </a:p>
          <a:p>
            <a:r>
              <a:rPr lang="en-US" dirty="0"/>
              <a:t>A capital campaign, by definition, is an intense effort on the part of a nonprofit organization to raise significant dollars in a specified period of time.</a:t>
            </a:r>
          </a:p>
          <a:p>
            <a:r>
              <a:rPr lang="en-US" b="1" dirty="0"/>
              <a:t>Usually the money raised is to fund acquiring or renovating a building, but often the campaign’s focus is on building an endowment for the </a:t>
            </a:r>
            <a:r>
              <a:rPr lang="en-US" b="1" dirty="0" smtClean="0"/>
              <a:t>future.</a:t>
            </a:r>
            <a:r>
              <a:rPr lang="en-US" dirty="0" smtClean="0"/>
              <a:t>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48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Campaigns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8229600" cy="3886200"/>
          </a:xfrm>
        </p:spPr>
        <p:txBody>
          <a:bodyPr/>
          <a:lstStyle/>
          <a:p>
            <a:r>
              <a:rPr lang="en-US" b="1" dirty="0"/>
              <a:t>Raising the money to fund a one-time need for the </a:t>
            </a:r>
            <a:r>
              <a:rPr lang="en-US" b="1" dirty="0" smtClean="0"/>
              <a:t>organization</a:t>
            </a:r>
          </a:p>
          <a:p>
            <a:r>
              <a:rPr lang="en-US" b="1" dirty="0"/>
              <a:t>Strengthening the organization’s </a:t>
            </a:r>
            <a:r>
              <a:rPr lang="en-US" b="1" dirty="0" smtClean="0"/>
              <a:t>infrastructure</a:t>
            </a:r>
          </a:p>
          <a:p>
            <a:r>
              <a:rPr lang="en-US" b="1" dirty="0"/>
              <a:t>Volunteer </a:t>
            </a:r>
            <a:r>
              <a:rPr lang="en-US" b="1" dirty="0" smtClean="0"/>
              <a:t>involvement</a:t>
            </a:r>
          </a:p>
          <a:p>
            <a:r>
              <a:rPr lang="en-US" b="1" dirty="0"/>
              <a:t>Increased public awareness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828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Organization </a:t>
            </a:r>
            <a:r>
              <a:rPr lang="en-US" dirty="0"/>
              <a:t>can finance these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Will the added programs bring in more revenue?</a:t>
            </a:r>
          </a:p>
          <a:p>
            <a:pPr lvl="0"/>
            <a:r>
              <a:rPr lang="en-US" dirty="0"/>
              <a:t>Is a short-term loan needed to fund the early stages of construction?</a:t>
            </a:r>
          </a:p>
          <a:p>
            <a:pPr lvl="0"/>
            <a:r>
              <a:rPr lang="en-US" dirty="0"/>
              <a:t>How much does the organization have in reserves that could be applied to construction costs?</a:t>
            </a:r>
          </a:p>
          <a:p>
            <a:pPr lvl="0"/>
            <a:r>
              <a:rPr lang="en-US" dirty="0"/>
              <a:t>How much do we think we can raise in the community in a capital campaign.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729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/>
              <a:t>Steering Committee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Once the organization reaches consensus that a campaign is in order, a Steering Committee is then appointed to take the organization to the next step.</a:t>
            </a:r>
            <a:r>
              <a:rPr lang="en-US" dirty="0"/>
              <a:t> Members of this Steering Committee usually include someone with experience in construction, finance, and fundraising. </a:t>
            </a:r>
            <a:r>
              <a:rPr lang="en-US"/>
              <a:t>Both board and staff members generally serve on the Steering Committee.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766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for Planning Process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What is the potential for growth in our organization?</a:t>
            </a:r>
          </a:p>
          <a:p>
            <a:pPr lvl="0"/>
            <a:r>
              <a:rPr lang="en-US" dirty="0"/>
              <a:t>How are the demographics of our constituents changing?</a:t>
            </a:r>
          </a:p>
          <a:p>
            <a:pPr lvl="0"/>
            <a:r>
              <a:rPr lang="en-US" dirty="0"/>
              <a:t>Are we prepared to meet the needs of our community?</a:t>
            </a:r>
          </a:p>
          <a:p>
            <a:pPr lvl="0"/>
            <a:r>
              <a:rPr lang="en-US" dirty="0"/>
              <a:t>Is our facility adequate to handle growing needs?</a:t>
            </a:r>
          </a:p>
          <a:p>
            <a:pPr lvl="0"/>
            <a:r>
              <a:rPr lang="en-US" dirty="0"/>
              <a:t>If not, what do they need to do to improve their facilities?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47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227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Capital Campaign </vt:lpstr>
      <vt:lpstr>Campaigns Benefits</vt:lpstr>
      <vt:lpstr>Organization can finance these needs</vt:lpstr>
      <vt:lpstr> Steering Committee </vt:lpstr>
      <vt:lpstr>Question for Planning Process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 Campaign</dc:title>
  <dc:creator>Grace</dc:creator>
  <cp:lastModifiedBy>Grace</cp:lastModifiedBy>
  <cp:revision>3</cp:revision>
  <dcterms:created xsi:type="dcterms:W3CDTF">2020-04-01T17:17:23Z</dcterms:created>
  <dcterms:modified xsi:type="dcterms:W3CDTF">2020-04-01T17:49:25Z</dcterms:modified>
</cp:coreProperties>
</file>